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6" r:id="rId3"/>
    <p:sldId id="258" r:id="rId4"/>
    <p:sldId id="259" r:id="rId5"/>
    <p:sldId id="260"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7"/>
    <p:restoredTop sz="96327"/>
  </p:normalViewPr>
  <p:slideViewPr>
    <p:cSldViewPr snapToGrid="0" snapToObjects="1">
      <p:cViewPr varScale="1">
        <p:scale>
          <a:sx n="88" d="100"/>
          <a:sy n="88" d="100"/>
        </p:scale>
        <p:origin x="152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BAF81-0284-6644-9CB6-CEC7D3EB4F76}"/>
              </a:ext>
            </a:extLst>
          </p:cNvPr>
          <p:cNvSpPr>
            <a:spLocks noGrp="1"/>
          </p:cNvSpPr>
          <p:nvPr>
            <p:ph type="title"/>
          </p:nvPr>
        </p:nvSpPr>
        <p:spPr>
          <a:xfrm>
            <a:off x="2873106" y="536368"/>
            <a:ext cx="5554884" cy="3173483"/>
          </a:xfrm>
        </p:spPr>
        <p:txBody>
          <a:bodyPr/>
          <a:lstStyle/>
          <a:p>
            <a:r>
              <a:rPr lang="en-US" sz="3200" dirty="0" err="1"/>
              <a:t>Bordikar</a:t>
            </a:r>
            <a:r>
              <a:rPr lang="en-US" sz="3200" dirty="0"/>
              <a:t> </a:t>
            </a:r>
            <a:r>
              <a:rPr lang="en-US" sz="3200" dirty="0" smtClean="0"/>
              <a:t>College </a:t>
            </a:r>
            <a:r>
              <a:rPr lang="en-US" sz="3200" dirty="0"/>
              <a:t>O</a:t>
            </a:r>
            <a:r>
              <a:rPr lang="en-US" sz="3200" dirty="0" smtClean="0"/>
              <a:t>f </a:t>
            </a:r>
            <a:r>
              <a:rPr lang="en-US" sz="3200" dirty="0"/>
              <a:t>P</a:t>
            </a:r>
            <a:r>
              <a:rPr lang="en-US" sz="3200" dirty="0" smtClean="0"/>
              <a:t>harmacy</a:t>
            </a:r>
            <a:r>
              <a:rPr lang="en-US" sz="3200" dirty="0"/>
              <a:t> </a:t>
            </a:r>
            <a:r>
              <a:rPr lang="en-US" sz="3200" dirty="0" err="1"/>
              <a:t>S</a:t>
            </a:r>
            <a:r>
              <a:rPr lang="en-US" sz="3200" dirty="0" err="1" smtClean="0"/>
              <a:t>elu</a:t>
            </a:r>
            <a:r>
              <a:rPr lang="en-US" sz="3200" dirty="0" smtClean="0"/>
              <a:t> </a:t>
            </a:r>
            <a:br>
              <a:rPr lang="en-US" sz="3200" dirty="0" smtClean="0"/>
            </a:br>
            <a:r>
              <a:rPr lang="en-US" sz="3200" dirty="0"/>
              <a:t/>
            </a:r>
            <a:br>
              <a:rPr lang="en-US" sz="3200" dirty="0"/>
            </a:br>
            <a:r>
              <a:rPr lang="en-US" sz="3200" dirty="0" smtClean="0"/>
              <a:t/>
            </a:r>
            <a:br>
              <a:rPr lang="en-US" sz="3200" dirty="0" smtClean="0"/>
            </a:br>
            <a:r>
              <a:rPr lang="en-US" sz="3200" dirty="0" smtClean="0"/>
              <a:t>Name : Syed </a:t>
            </a:r>
            <a:r>
              <a:rPr lang="en-US" sz="3200" dirty="0" err="1" smtClean="0"/>
              <a:t>Sohel</a:t>
            </a:r>
            <a:r>
              <a:rPr lang="en-US" sz="3200" dirty="0" smtClean="0"/>
              <a:t> Syed Akbar</a:t>
            </a:r>
            <a:r>
              <a:rPr lang="en-US" sz="3200" dirty="0"/>
              <a:t/>
            </a:r>
            <a:br>
              <a:rPr lang="en-US" sz="3200" dirty="0"/>
            </a:br>
            <a:r>
              <a:rPr lang="en-US" sz="3200" dirty="0"/>
              <a:t>Subject : </a:t>
            </a:r>
            <a:r>
              <a:rPr lang="en-US" sz="3200" dirty="0" smtClean="0"/>
              <a:t>Scabies Disease</a:t>
            </a:r>
            <a:r>
              <a:rPr lang="en-US" sz="3200" dirty="0"/>
              <a:t/>
            </a:r>
            <a:br>
              <a:rPr lang="en-US" sz="3200" dirty="0"/>
            </a:br>
            <a:r>
              <a:rPr lang="en-US" sz="2000" dirty="0"/>
              <a:t/>
            </a:r>
            <a:br>
              <a:rPr lang="en-US" sz="2000" dirty="0"/>
            </a:br>
            <a:r>
              <a:rPr lang="en-US" sz="2000" dirty="0"/>
              <a:t/>
            </a:r>
            <a:br>
              <a:rPr lang="en-US" sz="2000" dirty="0"/>
            </a:br>
            <a:r>
              <a:rPr lang="en-US" sz="2000" dirty="0"/>
              <a:t> </a:t>
            </a:r>
          </a:p>
        </p:txBody>
      </p:sp>
    </p:spTree>
    <p:extLst>
      <p:ext uri="{BB962C8B-B14F-4D97-AF65-F5344CB8AC3E}">
        <p14:creationId xmlns:p14="http://schemas.microsoft.com/office/powerpoint/2010/main" val="181385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165B08-CE1F-4DE9-9438-2ED0AFF52A4D}"/>
              </a:ext>
            </a:extLst>
          </p:cNvPr>
          <p:cNvSpPr>
            <a:spLocks noGrp="1"/>
          </p:cNvSpPr>
          <p:nvPr>
            <p:ph type="title"/>
          </p:nvPr>
        </p:nvSpPr>
        <p:spPr>
          <a:xfrm>
            <a:off x="448633" y="324613"/>
            <a:ext cx="7602063" cy="689177"/>
          </a:xfrm>
        </p:spPr>
        <p:txBody>
          <a:bodyPr/>
          <a:lstStyle/>
          <a:p>
            <a:r>
              <a:rPr lang="en-GB" dirty="0"/>
              <a:t>Management and Treatment</a:t>
            </a:r>
          </a:p>
        </p:txBody>
      </p:sp>
      <p:sp>
        <p:nvSpPr>
          <p:cNvPr id="3" name="Text Placeholder 2">
            <a:extLst>
              <a:ext uri="{FF2B5EF4-FFF2-40B4-BE49-F238E27FC236}">
                <a16:creationId xmlns="" xmlns:a16="http://schemas.microsoft.com/office/drawing/2014/main" id="{E7481603-B993-4D37-A21C-4DD071C665F3}"/>
              </a:ext>
            </a:extLst>
          </p:cNvPr>
          <p:cNvSpPr>
            <a:spLocks noGrp="1"/>
          </p:cNvSpPr>
          <p:nvPr>
            <p:ph type="body" idx="1"/>
          </p:nvPr>
        </p:nvSpPr>
        <p:spPr/>
        <p:txBody>
          <a:bodyPr/>
          <a:lstStyle/>
          <a:p>
            <a:r>
              <a:rPr lang="en-GB" sz="1700" dirty="0"/>
              <a:t>Residents with crusted (Norwegian) scabies should be isolated until treatment is completed.</a:t>
            </a:r>
          </a:p>
          <a:p>
            <a:r>
              <a:rPr lang="en-GB" sz="1700" dirty="0"/>
              <a:t>Residents with classical scabies do not normally need to be isolated, as they do not usually have skin to skin contact with other residents, even if confused.</a:t>
            </a:r>
          </a:p>
          <a:p>
            <a:r>
              <a:rPr lang="en-GB" sz="1700" dirty="0"/>
              <a:t>Treatment consists of the application of two treatments, one week apart.</a:t>
            </a:r>
          </a:p>
          <a:p>
            <a:r>
              <a:rPr lang="en-GB" sz="1700" dirty="0"/>
              <a:t>Clean hands and wear disposable apron and gloves when there is close contact, e.g. when performing personal hygiene, and gloves, for example when assisting a resident when walking to the toilet if skin to skin contact is likely until the second treatment has been completed.</a:t>
            </a:r>
          </a:p>
          <a:p>
            <a:r>
              <a:rPr lang="en-GB" sz="1700" dirty="0"/>
              <a:t>Mites can harbour themselves under the nails, therefore, the affected person’s nails should be kept short.</a:t>
            </a:r>
          </a:p>
          <a:p>
            <a:r>
              <a:rPr lang="en-GB" sz="1700" dirty="0"/>
              <a:t>Clothing, nightwear and bed linen of all those treated should be washed as normal, </a:t>
            </a:r>
          </a:p>
          <a:p>
            <a:r>
              <a:rPr lang="en-GB" sz="1700" dirty="0"/>
              <a:t>Other residents, staff members, relatives or close contacts may also require treatment. </a:t>
            </a:r>
          </a:p>
          <a:p>
            <a:r>
              <a:rPr lang="en-GB" sz="1700" dirty="0"/>
              <a:t>Clean hands after removing and disposing of each item of PPE, e.g. pair of gloves, apron.</a:t>
            </a:r>
          </a:p>
          <a:p>
            <a:r>
              <a:rPr lang="en-GB" sz="1700" dirty="0"/>
              <a:t>Following treatment, itching often persists for several weeks and is not an indication that treatment has been unsuccessful. </a:t>
            </a:r>
          </a:p>
        </p:txBody>
      </p:sp>
      <p:sp>
        <p:nvSpPr>
          <p:cNvPr id="4" name="Text Placeholder 3">
            <a:extLst>
              <a:ext uri="{FF2B5EF4-FFF2-40B4-BE49-F238E27FC236}">
                <a16:creationId xmlns="" xmlns:a16="http://schemas.microsoft.com/office/drawing/2014/main" id="{94641243-E8D9-4298-8506-5C4FAC265AF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9666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9C554-FCD1-47B5-AF7F-983CAF4F559B}"/>
              </a:ext>
            </a:extLst>
          </p:cNvPr>
          <p:cNvSpPr>
            <a:spLocks noGrp="1"/>
          </p:cNvSpPr>
          <p:nvPr>
            <p:ph type="title"/>
          </p:nvPr>
        </p:nvSpPr>
        <p:spPr/>
        <p:txBody>
          <a:bodyPr/>
          <a:lstStyle/>
          <a:p>
            <a:r>
              <a:rPr lang="en-GB" dirty="0"/>
              <a:t>Treatment in an outbreak situation</a:t>
            </a:r>
          </a:p>
        </p:txBody>
      </p:sp>
      <p:sp>
        <p:nvSpPr>
          <p:cNvPr id="3" name="Text Placeholder 2">
            <a:extLst>
              <a:ext uri="{FF2B5EF4-FFF2-40B4-BE49-F238E27FC236}">
                <a16:creationId xmlns="" xmlns:a16="http://schemas.microsoft.com/office/drawing/2014/main" id="{E51EB6A3-AF8C-4F83-B078-81121C60D565}"/>
              </a:ext>
            </a:extLst>
          </p:cNvPr>
          <p:cNvSpPr>
            <a:spLocks noGrp="1"/>
          </p:cNvSpPr>
          <p:nvPr>
            <p:ph type="body" idx="1"/>
          </p:nvPr>
        </p:nvSpPr>
        <p:spPr>
          <a:xfrm>
            <a:off x="448633" y="1162877"/>
            <a:ext cx="7602063" cy="5095047"/>
          </a:xfrm>
        </p:spPr>
        <p:txBody>
          <a:bodyPr/>
          <a:lstStyle/>
          <a:p>
            <a:pPr marL="0" indent="0">
              <a:buNone/>
            </a:pPr>
            <a:r>
              <a:rPr lang="en-GB" dirty="0"/>
              <a:t>If an outbreak (two or more cases) is suspected, contact IPC Nurses or UKHSA Team who will confirm diagnosis. They will give advice and help coordinate arrangements for treatment of identified individuals to take place at a specified time and date.</a:t>
            </a:r>
          </a:p>
          <a:p>
            <a:pPr marL="0" indent="0">
              <a:buNone/>
            </a:pPr>
            <a:r>
              <a:rPr lang="en-GB" dirty="0"/>
              <a:t>Each resident and staff member should be assessed to determine if they are high, medium or low risk of infection.</a:t>
            </a:r>
          </a:p>
          <a:p>
            <a:pPr marL="0" indent="0">
              <a:buNone/>
            </a:pPr>
            <a:r>
              <a:rPr lang="en-GB" dirty="0"/>
              <a:t>Residents and staff with symptoms should have two treatments, one week apart. If there are two or more residents/staff with symptoms, assess all residents and staff for symptoms. Those identified with symptoms should have two treatments, one week apart. </a:t>
            </a:r>
          </a:p>
          <a:p>
            <a:pPr marL="0" indent="0">
              <a:buNone/>
            </a:pPr>
            <a:r>
              <a:rPr lang="en-GB" dirty="0"/>
              <a:t>Those without symptoms should have one treatment.</a:t>
            </a:r>
          </a:p>
          <a:p>
            <a:pPr marL="0" indent="0">
              <a:buNone/>
            </a:pPr>
            <a:r>
              <a:rPr lang="en-GB" dirty="0"/>
              <a:t>Treatment should start on the same day for all residents, staff and close relatives, who have been advised treatment.</a:t>
            </a:r>
          </a:p>
          <a:p>
            <a:pPr marL="0" indent="0">
              <a:buNone/>
            </a:pPr>
            <a:endParaRPr lang="en-GB" dirty="0"/>
          </a:p>
        </p:txBody>
      </p:sp>
      <p:sp>
        <p:nvSpPr>
          <p:cNvPr id="4" name="Text Placeholder 3">
            <a:extLst>
              <a:ext uri="{FF2B5EF4-FFF2-40B4-BE49-F238E27FC236}">
                <a16:creationId xmlns="" xmlns:a16="http://schemas.microsoft.com/office/drawing/2014/main" id="{8DF5B999-3515-410D-AC2D-31A041A9D91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2364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19626-CAF0-4F6A-83BE-FD436504EA08}"/>
              </a:ext>
            </a:extLst>
          </p:cNvPr>
          <p:cNvSpPr>
            <a:spLocks noGrp="1"/>
          </p:cNvSpPr>
          <p:nvPr>
            <p:ph type="title"/>
          </p:nvPr>
        </p:nvSpPr>
        <p:spPr/>
        <p:txBody>
          <a:bodyPr/>
          <a:lstStyle/>
          <a:p>
            <a:r>
              <a:rPr lang="en-GB" dirty="0"/>
              <a:t>General Information </a:t>
            </a:r>
          </a:p>
        </p:txBody>
      </p:sp>
      <p:sp>
        <p:nvSpPr>
          <p:cNvPr id="3" name="Text Placeholder 2">
            <a:extLst>
              <a:ext uri="{FF2B5EF4-FFF2-40B4-BE49-F238E27FC236}">
                <a16:creationId xmlns="" xmlns:a16="http://schemas.microsoft.com/office/drawing/2014/main" id="{595B60E9-2647-45FF-BCFD-DBAC05207AD6}"/>
              </a:ext>
            </a:extLst>
          </p:cNvPr>
          <p:cNvSpPr>
            <a:spLocks noGrp="1"/>
          </p:cNvSpPr>
          <p:nvPr>
            <p:ph type="body" idx="1"/>
          </p:nvPr>
        </p:nvSpPr>
        <p:spPr>
          <a:xfrm>
            <a:off x="448633" y="1162878"/>
            <a:ext cx="7602063" cy="5104572"/>
          </a:xfrm>
        </p:spPr>
        <p:txBody>
          <a:bodyPr/>
          <a:lstStyle/>
          <a:p>
            <a:r>
              <a:rPr lang="en-GB" dirty="0"/>
              <a:t>Linen and clothing should be washed at 60oC or as recommended by the manufacturer and tumble dried. If a waterproof covered duvet is used, it is adequate to wash the cover only.</a:t>
            </a:r>
          </a:p>
          <a:p>
            <a:r>
              <a:rPr lang="en-GB" dirty="0"/>
              <a:t>Any clothing difficult to wash can be pressed with a hot iron if the fabric is suitable for ironing at a high temperature. Items that cannot be washed should be placed into plastic bags and sealed to contain the mites for 72 hours to allow the mites to die.</a:t>
            </a:r>
          </a:p>
          <a:p>
            <a:r>
              <a:rPr lang="en-GB" dirty="0"/>
              <a:t>Visitors should avoid prolonged skin to skin contact, e.g. holding hands, until treatment is completed. Brief contact such as kissing and hugging is acceptable.</a:t>
            </a:r>
          </a:p>
        </p:txBody>
      </p:sp>
      <p:sp>
        <p:nvSpPr>
          <p:cNvPr id="4" name="Text Placeholder 3">
            <a:extLst>
              <a:ext uri="{FF2B5EF4-FFF2-40B4-BE49-F238E27FC236}">
                <a16:creationId xmlns="" xmlns:a16="http://schemas.microsoft.com/office/drawing/2014/main" id="{5F6D6BDC-070E-4396-AA06-C2B0BD21EB8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6575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953D7C-B593-4E02-A95D-71C3D90CB623}"/>
              </a:ext>
            </a:extLst>
          </p:cNvPr>
          <p:cNvSpPr>
            <a:spLocks noGrp="1"/>
          </p:cNvSpPr>
          <p:nvPr>
            <p:ph type="title"/>
          </p:nvPr>
        </p:nvSpPr>
        <p:spPr/>
        <p:txBody>
          <a:bodyPr/>
          <a:lstStyle/>
          <a:p>
            <a:r>
              <a:rPr lang="en-GB" sz="2000" dirty="0"/>
              <a:t>Environmental Cleaning</a:t>
            </a:r>
          </a:p>
        </p:txBody>
      </p:sp>
      <p:sp>
        <p:nvSpPr>
          <p:cNvPr id="3" name="Text Placeholder 2">
            <a:extLst>
              <a:ext uri="{FF2B5EF4-FFF2-40B4-BE49-F238E27FC236}">
                <a16:creationId xmlns="" xmlns:a16="http://schemas.microsoft.com/office/drawing/2014/main" id="{33E77196-0D49-46FC-AE95-A0AC79A93E51}"/>
              </a:ext>
            </a:extLst>
          </p:cNvPr>
          <p:cNvSpPr>
            <a:spLocks noGrp="1"/>
          </p:cNvSpPr>
          <p:nvPr>
            <p:ph type="body" idx="1"/>
          </p:nvPr>
        </p:nvSpPr>
        <p:spPr>
          <a:xfrm>
            <a:off x="448633" y="933450"/>
            <a:ext cx="7602063" cy="5562600"/>
          </a:xfrm>
        </p:spPr>
        <p:txBody>
          <a:bodyPr/>
          <a:lstStyle/>
          <a:p>
            <a:pPr marL="0" indent="0">
              <a:buNone/>
            </a:pPr>
            <a:r>
              <a:rPr lang="en-GB" dirty="0"/>
              <a:t>Scabies mites live on and under the skin. They can only survive off the body for 24-36 hours.</a:t>
            </a:r>
          </a:p>
          <a:p>
            <a:pPr marL="0" indent="0">
              <a:buNone/>
            </a:pPr>
            <a:r>
              <a:rPr lang="en-GB" dirty="0"/>
              <a:t>High: Staff members who undertake intimate care of residents and who move between residents, rooms or units. This will include both day and night staff; symptomatic residents and staff members</a:t>
            </a:r>
          </a:p>
          <a:p>
            <a:pPr marL="0" indent="0">
              <a:buNone/>
            </a:pPr>
            <a:r>
              <a:rPr lang="en-GB" dirty="0"/>
              <a:t>Medium: Staff and other personnel who have intermittent direct personal contact with residents, asymptomatic residents who have their care provided by staff members categorised as ‘high risk’</a:t>
            </a:r>
          </a:p>
          <a:p>
            <a:pPr marL="0" indent="0">
              <a:buNone/>
            </a:pPr>
            <a:r>
              <a:rPr lang="en-GB" dirty="0"/>
              <a:t>Low: Staff members who have no direct or intimate contact with affected residents, including asymptomatic residents whose carers are not considered to be ‘high risk’</a:t>
            </a:r>
          </a:p>
          <a:p>
            <a:r>
              <a:rPr lang="en-GB" dirty="0"/>
              <a:t>Routine cleaning of hard surfaces in the environment with warm water and pH neutral detergent is sufficient.</a:t>
            </a:r>
          </a:p>
          <a:p>
            <a:r>
              <a:rPr lang="en-GB" dirty="0"/>
              <a:t>Soft furnishings with non-wipeable covers should be removed from use following treatment and placed into plastic bags and sealed for 72 hours, to allow any mites on the fabric to die. The items should be vacuumed.</a:t>
            </a:r>
          </a:p>
          <a:p>
            <a:pPr marL="0" indent="0">
              <a:buNone/>
            </a:pPr>
            <a:endParaRPr lang="en-GB" dirty="0"/>
          </a:p>
        </p:txBody>
      </p:sp>
      <p:sp>
        <p:nvSpPr>
          <p:cNvPr id="4" name="Text Placeholder 3">
            <a:extLst>
              <a:ext uri="{FF2B5EF4-FFF2-40B4-BE49-F238E27FC236}">
                <a16:creationId xmlns="" xmlns:a16="http://schemas.microsoft.com/office/drawing/2014/main" id="{A2EE2FEA-E902-4EBB-80EF-9AF4AE7E1FD0}"/>
              </a:ext>
            </a:extLst>
          </p:cNvPr>
          <p:cNvSpPr>
            <a:spLocks noGrp="1"/>
          </p:cNvSpPr>
          <p:nvPr>
            <p:ph type="body" sz="quarter" idx="10"/>
          </p:nvPr>
        </p:nvSpPr>
        <p:spPr/>
        <p:txBody>
          <a:bodyPr/>
          <a:lstStyle/>
          <a:p>
            <a:endParaRPr lang="en-GB" sz="2000"/>
          </a:p>
        </p:txBody>
      </p:sp>
    </p:spTree>
    <p:extLst>
      <p:ext uri="{BB962C8B-B14F-4D97-AF65-F5344CB8AC3E}">
        <p14:creationId xmlns:p14="http://schemas.microsoft.com/office/powerpoint/2010/main" val="23635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42857-67B4-414B-9A79-3D2E2D9E7328}"/>
              </a:ext>
            </a:extLst>
          </p:cNvPr>
          <p:cNvSpPr>
            <a:spLocks noGrp="1"/>
          </p:cNvSpPr>
          <p:nvPr>
            <p:ph type="title"/>
          </p:nvPr>
        </p:nvSpPr>
        <p:spPr/>
        <p:txBody>
          <a:bodyPr/>
          <a:lstStyle/>
          <a:p>
            <a:r>
              <a:rPr lang="en-GB" dirty="0"/>
              <a:t>Suspected Treatment Failure</a:t>
            </a:r>
          </a:p>
        </p:txBody>
      </p:sp>
      <p:sp>
        <p:nvSpPr>
          <p:cNvPr id="3" name="Text Placeholder 2">
            <a:extLst>
              <a:ext uri="{FF2B5EF4-FFF2-40B4-BE49-F238E27FC236}">
                <a16:creationId xmlns="" xmlns:a16="http://schemas.microsoft.com/office/drawing/2014/main" id="{B929A32B-A675-4D92-A55C-7E417CE2E09A}"/>
              </a:ext>
            </a:extLst>
          </p:cNvPr>
          <p:cNvSpPr>
            <a:spLocks noGrp="1"/>
          </p:cNvSpPr>
          <p:nvPr>
            <p:ph type="body" idx="1"/>
          </p:nvPr>
        </p:nvSpPr>
        <p:spPr/>
        <p:txBody>
          <a:bodyPr/>
          <a:lstStyle/>
          <a:p>
            <a:pPr marL="0" indent="0">
              <a:buNone/>
            </a:pPr>
            <a:r>
              <a:rPr lang="en-GB" sz="2000" dirty="0"/>
              <a:t>Evidence shows that unsuccessful eradication is usually due to failure to adhere to the correct outbreak procedures and treatment instructions.</a:t>
            </a:r>
          </a:p>
          <a:p>
            <a:pPr marL="0" indent="0">
              <a:buNone/>
            </a:pPr>
            <a:r>
              <a:rPr lang="en-GB" sz="2000" dirty="0"/>
              <a:t>Treatment failure is likely if:</a:t>
            </a:r>
          </a:p>
          <a:p>
            <a:r>
              <a:rPr lang="en-GB" dirty="0"/>
              <a:t>T</a:t>
            </a:r>
            <a:r>
              <a:rPr lang="en-GB" sz="2000" dirty="0"/>
              <a:t>he itch still persists for longer than 2-4 weeks after the first application of treatment (particularly if it persists at the same intensity or is increasing in intensity)</a:t>
            </a:r>
          </a:p>
          <a:p>
            <a:r>
              <a:rPr lang="en-GB" sz="2000" dirty="0"/>
              <a:t>Treatment was uncoordinated or not applied correctly, e.g. scalp and face not treated, not reapplied after washing hands, etc., during the treatment time</a:t>
            </a:r>
          </a:p>
          <a:p>
            <a:r>
              <a:rPr lang="en-GB" sz="2000" dirty="0"/>
              <a:t>New burrows appear (these are not always easily seen) after the second application of the treatment</a:t>
            </a:r>
          </a:p>
          <a:p>
            <a:endParaRPr lang="en-GB" dirty="0"/>
          </a:p>
        </p:txBody>
      </p:sp>
      <p:sp>
        <p:nvSpPr>
          <p:cNvPr id="4" name="Text Placeholder 3">
            <a:extLst>
              <a:ext uri="{FF2B5EF4-FFF2-40B4-BE49-F238E27FC236}">
                <a16:creationId xmlns="" xmlns:a16="http://schemas.microsoft.com/office/drawing/2014/main" id="{341DA777-6BC5-4C4B-B1F2-6AAF7CE0C1B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2976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DECF02-A7D9-4AC4-8258-BDE1F44422ED}"/>
              </a:ext>
            </a:extLst>
          </p:cNvPr>
          <p:cNvSpPr>
            <a:spLocks noGrp="1"/>
          </p:cNvSpPr>
          <p:nvPr>
            <p:ph type="title"/>
          </p:nvPr>
        </p:nvSpPr>
        <p:spPr/>
        <p:txBody>
          <a:bodyPr/>
          <a:lstStyle/>
          <a:p>
            <a:r>
              <a:rPr lang="en-GB" dirty="0"/>
              <a:t>Management of treatment failure </a:t>
            </a:r>
          </a:p>
        </p:txBody>
      </p:sp>
      <p:sp>
        <p:nvSpPr>
          <p:cNvPr id="3" name="Text Placeholder 2">
            <a:extLst>
              <a:ext uri="{FF2B5EF4-FFF2-40B4-BE49-F238E27FC236}">
                <a16:creationId xmlns="" xmlns:a16="http://schemas.microsoft.com/office/drawing/2014/main" id="{F95D3D30-CA73-4878-BBFD-1FCF8270A00D}"/>
              </a:ext>
            </a:extLst>
          </p:cNvPr>
          <p:cNvSpPr>
            <a:spLocks noGrp="1"/>
          </p:cNvSpPr>
          <p:nvPr>
            <p:ph type="body" idx="1"/>
          </p:nvPr>
        </p:nvSpPr>
        <p:spPr>
          <a:xfrm>
            <a:off x="476250" y="1085850"/>
            <a:ext cx="7574446" cy="5298450"/>
          </a:xfrm>
        </p:spPr>
        <p:txBody>
          <a:bodyPr/>
          <a:lstStyle/>
          <a:p>
            <a:pPr marL="0" indent="0">
              <a:buNone/>
            </a:pPr>
            <a:r>
              <a:rPr lang="en-GB" dirty="0"/>
              <a:t>Consider alternative diagnosis.</a:t>
            </a:r>
          </a:p>
          <a:p>
            <a:pPr marL="0" indent="0">
              <a:buNone/>
            </a:pPr>
            <a:r>
              <a:rPr lang="en-GB" dirty="0"/>
              <a:t>Re-examine the person to confirm that the diagnosis is correct and look for new burrows.</a:t>
            </a:r>
          </a:p>
          <a:p>
            <a:pPr marL="0" indent="0">
              <a:buNone/>
            </a:pPr>
            <a:r>
              <a:rPr lang="en-GB" dirty="0"/>
              <a:t>If all relevant residents, staff members, relatives or close contacts were treated simultaneously and treatment was applied correctly, a course of a different treatment should be used:</a:t>
            </a:r>
          </a:p>
          <a:p>
            <a:pPr marL="0" indent="0">
              <a:buNone/>
            </a:pPr>
            <a:r>
              <a:rPr lang="en-GB" dirty="0"/>
              <a:t>o If permethrin 5% dermal cream was used initially, then use malathion 0.5% aqueous solution; or</a:t>
            </a:r>
          </a:p>
          <a:p>
            <a:pPr marL="0" indent="0">
              <a:buNone/>
            </a:pPr>
            <a:r>
              <a:rPr lang="en-GB" dirty="0"/>
              <a:t>o If malathion 0.5% aqueous solution was used initially, then use permethrin 5% dermal cream</a:t>
            </a:r>
          </a:p>
          <a:p>
            <a:pPr marL="0" indent="0">
              <a:buNone/>
            </a:pPr>
            <a:r>
              <a:rPr lang="en-GB" dirty="0"/>
              <a:t>If contacts were not treated simultaneously or treatment was incorrectly applied, either re-treat with the same treatment, or use a different treatment.</a:t>
            </a:r>
          </a:p>
          <a:p>
            <a:pPr marL="0" indent="0">
              <a:buNone/>
            </a:pPr>
            <a:r>
              <a:rPr lang="en-GB" dirty="0"/>
              <a:t>All relevant residents, staff members, relatives or close contacts should be re-treated at the same time.</a:t>
            </a:r>
          </a:p>
          <a:p>
            <a:endParaRPr lang="en-GB" dirty="0"/>
          </a:p>
        </p:txBody>
      </p:sp>
      <p:sp>
        <p:nvSpPr>
          <p:cNvPr id="4" name="Text Placeholder 3">
            <a:extLst>
              <a:ext uri="{FF2B5EF4-FFF2-40B4-BE49-F238E27FC236}">
                <a16:creationId xmlns="" xmlns:a16="http://schemas.microsoft.com/office/drawing/2014/main" id="{F275871C-986B-48F7-851F-F2A99315692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6999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BFBE4F-D8A4-4167-9CBD-5A6BF6E330A9}"/>
              </a:ext>
            </a:extLst>
          </p:cNvPr>
          <p:cNvSpPr>
            <a:spLocks noGrp="1"/>
          </p:cNvSpPr>
          <p:nvPr>
            <p:ph type="title"/>
          </p:nvPr>
        </p:nvSpPr>
        <p:spPr/>
        <p:txBody>
          <a:bodyPr/>
          <a:lstStyle/>
          <a:p>
            <a:r>
              <a:rPr lang="en-GB" dirty="0"/>
              <a:t>Referral or transfer to another health or social care provider</a:t>
            </a:r>
          </a:p>
        </p:txBody>
      </p:sp>
      <p:sp>
        <p:nvSpPr>
          <p:cNvPr id="3" name="Text Placeholder 2">
            <a:extLst>
              <a:ext uri="{FF2B5EF4-FFF2-40B4-BE49-F238E27FC236}">
                <a16:creationId xmlns="" xmlns:a16="http://schemas.microsoft.com/office/drawing/2014/main" id="{8C030F14-0240-4485-988A-D10FC8D9D196}"/>
              </a:ext>
            </a:extLst>
          </p:cNvPr>
          <p:cNvSpPr>
            <a:spLocks noGrp="1"/>
          </p:cNvSpPr>
          <p:nvPr>
            <p:ph type="body" idx="1"/>
          </p:nvPr>
        </p:nvSpPr>
        <p:spPr>
          <a:xfrm>
            <a:off x="448633" y="1162878"/>
            <a:ext cx="7602063" cy="4942647"/>
          </a:xfrm>
        </p:spPr>
        <p:txBody>
          <a:bodyPr/>
          <a:lstStyle/>
          <a:p>
            <a:pPr marL="0" indent="0">
              <a:buNone/>
            </a:pPr>
            <a:r>
              <a:rPr lang="en-GB" dirty="0"/>
              <a:t>• Prior to a resident’s transfer to and/or from another health and social care facility, an assessment for infection risk must be undertaken. This ensures appropriate placement of the resident.</a:t>
            </a:r>
          </a:p>
          <a:p>
            <a:pPr marL="0" indent="0">
              <a:buNone/>
            </a:pPr>
            <a:r>
              <a:rPr lang="en-GB" dirty="0"/>
              <a:t>• The ambulance/transport service and receiving area must be notified of the resident’s infectious status in advance.</a:t>
            </a:r>
          </a:p>
          <a:p>
            <a:pPr marL="0" indent="0">
              <a:buNone/>
            </a:pPr>
            <a:endParaRPr lang="en-GB" dirty="0"/>
          </a:p>
        </p:txBody>
      </p:sp>
      <p:sp>
        <p:nvSpPr>
          <p:cNvPr id="4" name="Text Placeholder 3">
            <a:extLst>
              <a:ext uri="{FF2B5EF4-FFF2-40B4-BE49-F238E27FC236}">
                <a16:creationId xmlns="" xmlns:a16="http://schemas.microsoft.com/office/drawing/2014/main" id="{03B0DA91-9329-491B-845B-BCD4BD52F84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8761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CA031-A044-4631-82D0-04B124CCEB30}"/>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 xmlns:a16="http://schemas.microsoft.com/office/drawing/2014/main" id="{287501C6-21AD-4566-8DCD-54F9398815F3}"/>
              </a:ext>
            </a:extLst>
          </p:cNvPr>
          <p:cNvSpPr>
            <a:spLocks noGrp="1"/>
          </p:cNvSpPr>
          <p:nvPr>
            <p:ph type="body" idx="1"/>
          </p:nvPr>
        </p:nvSpPr>
        <p:spPr>
          <a:xfrm>
            <a:off x="448633" y="1162878"/>
            <a:ext cx="7602063" cy="5221422"/>
          </a:xfrm>
        </p:spPr>
        <p:txBody>
          <a:bodyPr/>
          <a:lstStyle/>
          <a:p>
            <a:r>
              <a:rPr lang="en-GB" dirty="0"/>
              <a:t>Burgess I (2006) Medical Entomology Centre Insect R&amp;D Ltd Cambridge</a:t>
            </a:r>
          </a:p>
          <a:p>
            <a:r>
              <a:rPr lang="en-GB" dirty="0"/>
              <a:t>Department of Health (2015) The Health and Social Care Act 2008</a:t>
            </a:r>
          </a:p>
          <a:p>
            <a:r>
              <a:rPr lang="en-GB" dirty="0"/>
              <a:t>Practice on the prevention and control of infections and related guidance</a:t>
            </a:r>
          </a:p>
          <a:p>
            <a:r>
              <a:rPr lang="en-GB" dirty="0"/>
              <a:t>NHS England and NHS Improvement (March 2019) Standard infection control precautions: national hand hygiene and personal protective equipment policy</a:t>
            </a:r>
          </a:p>
          <a:p>
            <a:r>
              <a:rPr lang="en-GB" dirty="0"/>
              <a:t>National Institute for Health and Care Excellence Clinical Knowledge</a:t>
            </a:r>
          </a:p>
          <a:p>
            <a:r>
              <a:rPr lang="en-GB" dirty="0"/>
              <a:t>Summaries (2017) Management of Scabies cks.nice.org.uk/scabies</a:t>
            </a:r>
          </a:p>
          <a:p>
            <a:r>
              <a:rPr lang="en-GB" dirty="0"/>
              <a:t>Public Health England (2018) Infection Prevention and Control: An Outbreak</a:t>
            </a:r>
          </a:p>
          <a:p>
            <a:r>
              <a:rPr lang="en-GB" dirty="0"/>
              <a:t>Information Pack for Care Homes – “The Care Home Pack”</a:t>
            </a:r>
          </a:p>
          <a:p>
            <a:endParaRPr lang="en-GB" dirty="0"/>
          </a:p>
        </p:txBody>
      </p:sp>
      <p:sp>
        <p:nvSpPr>
          <p:cNvPr id="4" name="Text Placeholder 3">
            <a:extLst>
              <a:ext uri="{FF2B5EF4-FFF2-40B4-BE49-F238E27FC236}">
                <a16:creationId xmlns="" xmlns:a16="http://schemas.microsoft.com/office/drawing/2014/main" id="{B93C2580-606C-4F09-AF5C-72578E836E2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8177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BAF81-0284-6644-9CB6-CEC7D3EB4F76}"/>
              </a:ext>
            </a:extLst>
          </p:cNvPr>
          <p:cNvSpPr>
            <a:spLocks noGrp="1"/>
          </p:cNvSpPr>
          <p:nvPr>
            <p:ph type="title"/>
          </p:nvPr>
        </p:nvSpPr>
        <p:spPr>
          <a:xfrm>
            <a:off x="2873106" y="536368"/>
            <a:ext cx="5554884" cy="5254831"/>
          </a:xfrm>
        </p:spPr>
        <p:txBody>
          <a:bodyPr/>
          <a:lstStyle/>
          <a:p>
            <a:pPr algn="r"/>
            <a:r>
              <a:rPr lang="en-US" sz="2000" dirty="0"/>
              <a:t>Introduction</a:t>
            </a:r>
            <a:br>
              <a:rPr lang="en-US" sz="2000" dirty="0"/>
            </a:br>
            <a:r>
              <a:rPr lang="en-US" sz="2000" dirty="0"/>
              <a:t>Forms</a:t>
            </a:r>
            <a:br>
              <a:rPr lang="en-US" sz="2000" dirty="0"/>
            </a:br>
            <a:r>
              <a:rPr lang="en-US" sz="2000" dirty="0"/>
              <a:t>Infections</a:t>
            </a:r>
            <a:br>
              <a:rPr lang="en-US" sz="2000" dirty="0"/>
            </a:br>
            <a:r>
              <a:rPr lang="en-US" sz="2000" dirty="0"/>
              <a:t>Transmission </a:t>
            </a:r>
            <a:br>
              <a:rPr lang="en-US" sz="2000" dirty="0"/>
            </a:br>
            <a:r>
              <a:rPr lang="en-US" sz="2000" dirty="0"/>
              <a:t>Diagnosis</a:t>
            </a:r>
            <a:br>
              <a:rPr lang="en-US" sz="2000" dirty="0"/>
            </a:br>
            <a:r>
              <a:rPr lang="en-US" sz="2000" dirty="0"/>
              <a:t>Topical treatment</a:t>
            </a:r>
            <a:br>
              <a:rPr lang="en-US" sz="2000" dirty="0"/>
            </a:br>
            <a:r>
              <a:rPr lang="en-US" sz="2000" dirty="0"/>
              <a:t>Management and Treatment</a:t>
            </a:r>
            <a:br>
              <a:rPr lang="en-US" sz="2000" dirty="0"/>
            </a:br>
            <a:r>
              <a:rPr lang="en-US" sz="2000" dirty="0"/>
              <a:t>Outbreak</a:t>
            </a:r>
            <a:br>
              <a:rPr lang="en-US" sz="2000" dirty="0"/>
            </a:br>
            <a:r>
              <a:rPr lang="en-US" sz="2000" dirty="0"/>
              <a:t>General information</a:t>
            </a:r>
            <a:br>
              <a:rPr lang="en-US" sz="2000" dirty="0"/>
            </a:br>
            <a:r>
              <a:rPr lang="en-US" sz="2000" dirty="0"/>
              <a:t>Environmental Cleaning</a:t>
            </a:r>
            <a:br>
              <a:rPr lang="en-US" sz="2000" dirty="0"/>
            </a:br>
            <a:r>
              <a:rPr lang="en-US" sz="2000" dirty="0"/>
              <a:t>Treatment failure</a:t>
            </a:r>
            <a:br>
              <a:rPr lang="en-US" sz="2000" dirty="0"/>
            </a:br>
            <a:r>
              <a:rPr lang="en-US" sz="2000" dirty="0"/>
              <a:t>Management of failure</a:t>
            </a:r>
            <a:br>
              <a:rPr lang="en-US" sz="2000" dirty="0"/>
            </a:br>
            <a:r>
              <a:rPr lang="en-US" sz="2000" dirty="0"/>
              <a:t>Referral or transfer</a:t>
            </a:r>
            <a:br>
              <a:rPr lang="en-US" sz="2000" dirty="0"/>
            </a:br>
            <a:r>
              <a:rPr lang="en-US" sz="2000" dirty="0"/>
              <a:t>References</a:t>
            </a:r>
            <a:br>
              <a:rPr lang="en-US" sz="2000" dirty="0"/>
            </a:br>
            <a:r>
              <a:rPr lang="en-US" sz="2000" dirty="0"/>
              <a:t> </a:t>
            </a:r>
            <a:br>
              <a:rPr lang="en-US" sz="2000" dirty="0"/>
            </a:br>
            <a:r>
              <a:rPr lang="en-US" sz="2000" dirty="0"/>
              <a:t/>
            </a:r>
            <a:br>
              <a:rPr lang="en-US" sz="2000" dirty="0"/>
            </a:br>
            <a:r>
              <a:rPr lang="en-US" sz="2000" dirty="0"/>
              <a:t> </a:t>
            </a:r>
          </a:p>
        </p:txBody>
      </p:sp>
    </p:spTree>
    <p:extLst>
      <p:ext uri="{BB962C8B-B14F-4D97-AF65-F5344CB8AC3E}">
        <p14:creationId xmlns:p14="http://schemas.microsoft.com/office/powerpoint/2010/main" val="38848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2A70F-932D-DA47-BF49-15C94085A17A}"/>
              </a:ext>
            </a:extLst>
          </p:cNvPr>
          <p:cNvSpPr>
            <a:spLocks noGrp="1"/>
          </p:cNvSpPr>
          <p:nvPr>
            <p:ph type="title"/>
          </p:nvPr>
        </p:nvSpPr>
        <p:spPr/>
        <p:txBody>
          <a:bodyPr/>
          <a:lstStyle/>
          <a:p>
            <a:r>
              <a:rPr lang="en-US" dirty="0"/>
              <a:t>Introduction  </a:t>
            </a:r>
          </a:p>
        </p:txBody>
      </p:sp>
      <p:sp>
        <p:nvSpPr>
          <p:cNvPr id="3" name="Text Placeholder 2">
            <a:extLst>
              <a:ext uri="{FF2B5EF4-FFF2-40B4-BE49-F238E27FC236}">
                <a16:creationId xmlns="" xmlns:a16="http://schemas.microsoft.com/office/drawing/2014/main" id="{E9B8C4C5-2729-9541-A00A-FC12B0DB929D}"/>
              </a:ext>
            </a:extLst>
          </p:cNvPr>
          <p:cNvSpPr>
            <a:spLocks noGrp="1"/>
          </p:cNvSpPr>
          <p:nvPr>
            <p:ph type="body" idx="1"/>
          </p:nvPr>
        </p:nvSpPr>
        <p:spPr/>
        <p:txBody>
          <a:bodyPr/>
          <a:lstStyle/>
          <a:p>
            <a:pPr marL="0" indent="0">
              <a:lnSpc>
                <a:spcPct val="100000"/>
              </a:lnSpc>
              <a:buNone/>
            </a:pPr>
            <a:r>
              <a:rPr lang="en-GB" sz="2000" dirty="0"/>
              <a:t>Scabies is a skin infection caused by mites known as </a:t>
            </a:r>
            <a:r>
              <a:rPr lang="en-GB" sz="2000" dirty="0" err="1"/>
              <a:t>Sarcoptes</a:t>
            </a:r>
            <a:r>
              <a:rPr lang="en-GB" sz="2000" dirty="0"/>
              <a:t> </a:t>
            </a:r>
            <a:r>
              <a:rPr lang="en-GB" sz="2000" dirty="0" err="1"/>
              <a:t>Scabie</a:t>
            </a:r>
            <a:r>
              <a:rPr lang="en-GB" sz="2000" dirty="0"/>
              <a:t>.</a:t>
            </a:r>
          </a:p>
          <a:p>
            <a:pPr marL="0" indent="0">
              <a:lnSpc>
                <a:spcPct val="100000"/>
              </a:lnSpc>
              <a:buNone/>
            </a:pPr>
            <a:r>
              <a:rPr lang="en-GB" sz="2000" dirty="0"/>
              <a:t>Females burrow into the skin, laying about 25 eggs and then die. The new mites hatch from the eggs in 10-15 days, tunnel up to the skin surface and grow into adults. The main symptoms of scabies are due to the body’s allergic reaction to the mites and their waste. </a:t>
            </a:r>
          </a:p>
          <a:p>
            <a:pPr marL="0" indent="0">
              <a:lnSpc>
                <a:spcPct val="100000"/>
              </a:lnSpc>
              <a:buNone/>
            </a:pPr>
            <a:r>
              <a:rPr lang="en-GB" sz="2000" dirty="0"/>
              <a:t>Symptoms include an itchy, widespread rash (often worse at night) which occurs mainly between the fingers, on the waist, armpits, wrists, navel and elbows. It usually affects both sides of the body alike. The rash does not correspond to where the mites are located on the body.</a:t>
            </a:r>
          </a:p>
          <a:p>
            <a:pPr marL="0" indent="0">
              <a:lnSpc>
                <a:spcPct val="100000"/>
              </a:lnSpc>
              <a:buNone/>
            </a:pPr>
            <a:endParaRPr lang="en-US" sz="2000" dirty="0"/>
          </a:p>
        </p:txBody>
      </p:sp>
      <p:sp>
        <p:nvSpPr>
          <p:cNvPr id="4" name="Text Placeholder 3">
            <a:extLst>
              <a:ext uri="{FF2B5EF4-FFF2-40B4-BE49-F238E27FC236}">
                <a16:creationId xmlns=""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B2FB2-3D76-CC4E-95F4-AD27D96BF6D4}"/>
              </a:ext>
            </a:extLst>
          </p:cNvPr>
          <p:cNvSpPr>
            <a:spLocks noGrp="1"/>
          </p:cNvSpPr>
          <p:nvPr>
            <p:ph type="title"/>
          </p:nvPr>
        </p:nvSpPr>
        <p:spPr/>
        <p:txBody>
          <a:bodyPr/>
          <a:lstStyle/>
          <a:p>
            <a:r>
              <a:rPr lang="en-US" dirty="0"/>
              <a:t>Forms </a:t>
            </a:r>
          </a:p>
        </p:txBody>
      </p:sp>
      <p:sp>
        <p:nvSpPr>
          <p:cNvPr id="3" name="Text Placeholder 2">
            <a:extLst>
              <a:ext uri="{FF2B5EF4-FFF2-40B4-BE49-F238E27FC236}">
                <a16:creationId xmlns="" xmlns:a16="http://schemas.microsoft.com/office/drawing/2014/main" id="{36C5BB4B-C946-5840-B028-42DA17C00842}"/>
              </a:ext>
            </a:extLst>
          </p:cNvPr>
          <p:cNvSpPr>
            <a:spLocks noGrp="1"/>
          </p:cNvSpPr>
          <p:nvPr>
            <p:ph type="body" idx="1"/>
          </p:nvPr>
        </p:nvSpPr>
        <p:spPr/>
        <p:txBody>
          <a:bodyPr/>
          <a:lstStyle/>
          <a:p>
            <a:pPr marL="0" indent="0">
              <a:buNone/>
            </a:pPr>
            <a:r>
              <a:rPr lang="en-GB" sz="2000" dirty="0"/>
              <a:t>There are two forms of scabies both caused by the same mite. </a:t>
            </a:r>
          </a:p>
          <a:p>
            <a:pPr marL="0" indent="0">
              <a:buNone/>
            </a:pPr>
            <a:endParaRPr lang="en-GB" sz="2000" dirty="0"/>
          </a:p>
          <a:p>
            <a:pPr marL="0" indent="0">
              <a:buNone/>
            </a:pPr>
            <a:r>
              <a:rPr lang="en-GB" sz="2000" dirty="0"/>
              <a:t>The most common form of ‘classical scabies’, has fewer than 20 mites all over the body.</a:t>
            </a:r>
          </a:p>
          <a:p>
            <a:pPr marL="0" indent="0">
              <a:buNone/>
            </a:pPr>
            <a:endParaRPr lang="en-GB" sz="2000" dirty="0"/>
          </a:p>
          <a:p>
            <a:pPr marL="0" indent="0">
              <a:buNone/>
            </a:pPr>
            <a:r>
              <a:rPr lang="en-GB" sz="2000" dirty="0"/>
              <a:t>The rarer type of ‘crusted (Norwegian) scabies’, which may be seen in immunosuppressed individuals, can have thousands or millions of mites causing a more severe reaction in the skin. It develops due to an insufficient immune response in the host.</a:t>
            </a:r>
          </a:p>
          <a:p>
            <a:pPr marL="0" indent="0">
              <a:buNone/>
            </a:pPr>
            <a:endParaRPr lang="en-US" sz="2000" dirty="0"/>
          </a:p>
        </p:txBody>
      </p:sp>
      <p:sp>
        <p:nvSpPr>
          <p:cNvPr id="4" name="Text Placeholder 3">
            <a:extLst>
              <a:ext uri="{FF2B5EF4-FFF2-40B4-BE49-F238E27FC236}">
                <a16:creationId xmlns=""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B9310C-F6AE-ED47-AB28-5CC3666A378B}"/>
              </a:ext>
            </a:extLst>
          </p:cNvPr>
          <p:cNvSpPr>
            <a:spLocks noGrp="1"/>
          </p:cNvSpPr>
          <p:nvPr>
            <p:ph type="title"/>
          </p:nvPr>
        </p:nvSpPr>
        <p:spPr/>
        <p:txBody>
          <a:bodyPr/>
          <a:lstStyle/>
          <a:p>
            <a:r>
              <a:rPr lang="en-US" dirty="0"/>
              <a:t>Infections </a:t>
            </a:r>
          </a:p>
        </p:txBody>
      </p:sp>
      <p:sp>
        <p:nvSpPr>
          <p:cNvPr id="3" name="Text Placeholder 2">
            <a:extLst>
              <a:ext uri="{FF2B5EF4-FFF2-40B4-BE49-F238E27FC236}">
                <a16:creationId xmlns="" xmlns:a16="http://schemas.microsoft.com/office/drawing/2014/main" id="{FC444A38-62B0-104E-B8A1-3017458E789F}"/>
              </a:ext>
            </a:extLst>
          </p:cNvPr>
          <p:cNvSpPr>
            <a:spLocks noGrp="1"/>
          </p:cNvSpPr>
          <p:nvPr>
            <p:ph type="body" idx="1"/>
          </p:nvPr>
        </p:nvSpPr>
        <p:spPr/>
        <p:txBody>
          <a:bodyPr/>
          <a:lstStyle/>
          <a:p>
            <a:pPr marL="0" indent="0">
              <a:buNone/>
            </a:pPr>
            <a:r>
              <a:rPr lang="en-GB" dirty="0"/>
              <a:t>Scabies is contagious before symptoms occur which is on average 3-6 weeks following infestation, however, if a person has had scabies in the past, symptoms will develop in 1-3 days.</a:t>
            </a:r>
          </a:p>
          <a:p>
            <a:pPr marL="0" indent="0">
              <a:buNone/>
            </a:pPr>
            <a:endParaRPr lang="en-GB" dirty="0"/>
          </a:p>
          <a:p>
            <a:pPr marL="0" indent="0">
              <a:buNone/>
            </a:pPr>
            <a:r>
              <a:rPr lang="en-GB" dirty="0"/>
              <a:t>Untreated scabies is often associated with secondary bacterial infection which may lead to cellulitis (infection of the deeper layers of the skin), folliculitis (inflammation of a hair follicle), boils or impetigo. Scabies may also exacerbate other pre-existing skin conditions, such as eczema and psoriasis.</a:t>
            </a:r>
          </a:p>
          <a:p>
            <a:pPr marL="0" indent="0">
              <a:buNone/>
            </a:pPr>
            <a:endParaRPr lang="en-US" dirty="0"/>
          </a:p>
        </p:txBody>
      </p:sp>
      <p:sp>
        <p:nvSpPr>
          <p:cNvPr id="4" name="Text Placeholder 3">
            <a:extLst>
              <a:ext uri="{FF2B5EF4-FFF2-40B4-BE49-F238E27FC236}">
                <a16:creationId xmlns=""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479AF3-799B-43F3-BD2B-9FE0D16F7812}"/>
              </a:ext>
            </a:extLst>
          </p:cNvPr>
          <p:cNvSpPr>
            <a:spLocks noGrp="1"/>
          </p:cNvSpPr>
          <p:nvPr>
            <p:ph type="title"/>
          </p:nvPr>
        </p:nvSpPr>
        <p:spPr/>
        <p:txBody>
          <a:bodyPr/>
          <a:lstStyle/>
          <a:p>
            <a:r>
              <a:rPr lang="en-GB" dirty="0"/>
              <a:t>Transmission</a:t>
            </a:r>
          </a:p>
        </p:txBody>
      </p:sp>
      <p:sp>
        <p:nvSpPr>
          <p:cNvPr id="3" name="Text Placeholder 2">
            <a:extLst>
              <a:ext uri="{FF2B5EF4-FFF2-40B4-BE49-F238E27FC236}">
                <a16:creationId xmlns="" xmlns:a16="http://schemas.microsoft.com/office/drawing/2014/main" id="{3210173B-70BF-4005-A727-4E1CBC24226B}"/>
              </a:ext>
            </a:extLst>
          </p:cNvPr>
          <p:cNvSpPr>
            <a:spLocks noGrp="1"/>
          </p:cNvSpPr>
          <p:nvPr>
            <p:ph type="body" idx="1"/>
          </p:nvPr>
        </p:nvSpPr>
        <p:spPr/>
        <p:txBody>
          <a:bodyPr/>
          <a:lstStyle/>
          <a:p>
            <a:pPr marL="0" indent="0">
              <a:buNone/>
            </a:pPr>
            <a:r>
              <a:rPr lang="en-GB" dirty="0"/>
              <a:t>From an infested person:</a:t>
            </a:r>
          </a:p>
          <a:p>
            <a:pPr marL="0" indent="0">
              <a:buNone/>
            </a:pPr>
            <a:r>
              <a:rPr lang="en-GB" dirty="0"/>
              <a:t>• Direct skin to skin contact with a person who is infected with scabies</a:t>
            </a:r>
          </a:p>
          <a:p>
            <a:pPr marL="0" indent="0">
              <a:buNone/>
            </a:pPr>
            <a:r>
              <a:rPr lang="en-GB" dirty="0"/>
              <a:t>(approximately 10 minutes uninterrupted skin-to-skin contact)</a:t>
            </a:r>
          </a:p>
          <a:p>
            <a:pPr marL="0" indent="0">
              <a:buNone/>
            </a:pPr>
            <a:endParaRPr lang="en-GB" dirty="0"/>
          </a:p>
          <a:p>
            <a:pPr marL="0" indent="0">
              <a:buNone/>
            </a:pPr>
            <a:r>
              <a:rPr lang="en-GB" dirty="0"/>
              <a:t>• The mite cannot jump from person to person, but can crawl from one</a:t>
            </a:r>
          </a:p>
          <a:p>
            <a:pPr marL="0" indent="0">
              <a:buNone/>
            </a:pPr>
            <a:r>
              <a:rPr lang="en-GB" dirty="0"/>
              <a:t>individual to another when there is skin to skin contact for a short period of time, e.g. holding hands</a:t>
            </a:r>
          </a:p>
          <a:p>
            <a:pPr marL="0" indent="0">
              <a:buNone/>
            </a:pPr>
            <a:endParaRPr lang="en-GB" dirty="0"/>
          </a:p>
        </p:txBody>
      </p:sp>
      <p:sp>
        <p:nvSpPr>
          <p:cNvPr id="4" name="Text Placeholder 3">
            <a:extLst>
              <a:ext uri="{FF2B5EF4-FFF2-40B4-BE49-F238E27FC236}">
                <a16:creationId xmlns="" xmlns:a16="http://schemas.microsoft.com/office/drawing/2014/main" id="{B2F4D7D6-3F02-404D-854B-490D57A6305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0538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BEF0A-A53B-4064-8413-E8F78060AA12}"/>
              </a:ext>
            </a:extLst>
          </p:cNvPr>
          <p:cNvSpPr>
            <a:spLocks noGrp="1"/>
          </p:cNvSpPr>
          <p:nvPr>
            <p:ph type="title"/>
          </p:nvPr>
        </p:nvSpPr>
        <p:spPr/>
        <p:txBody>
          <a:bodyPr/>
          <a:lstStyle/>
          <a:p>
            <a:r>
              <a:rPr lang="en-GB" dirty="0" err="1"/>
              <a:t>Cont</a:t>
            </a:r>
            <a:r>
              <a:rPr lang="en-GB" dirty="0"/>
              <a:t>…</a:t>
            </a:r>
          </a:p>
        </p:txBody>
      </p:sp>
      <p:sp>
        <p:nvSpPr>
          <p:cNvPr id="3" name="Text Placeholder 2">
            <a:extLst>
              <a:ext uri="{FF2B5EF4-FFF2-40B4-BE49-F238E27FC236}">
                <a16:creationId xmlns="" xmlns:a16="http://schemas.microsoft.com/office/drawing/2014/main" id="{0C51F702-0A28-4E50-B99E-E958D88FF981}"/>
              </a:ext>
            </a:extLst>
          </p:cNvPr>
          <p:cNvSpPr>
            <a:spLocks noGrp="1"/>
          </p:cNvSpPr>
          <p:nvPr>
            <p:ph type="body" idx="1"/>
          </p:nvPr>
        </p:nvSpPr>
        <p:spPr/>
        <p:txBody>
          <a:bodyPr/>
          <a:lstStyle/>
          <a:p>
            <a:r>
              <a:rPr lang="en-GB" dirty="0"/>
              <a:t>Classical scabies</a:t>
            </a:r>
          </a:p>
          <a:p>
            <a:pPr marL="0" indent="0">
              <a:buNone/>
            </a:pPr>
            <a:r>
              <a:rPr lang="en-GB" dirty="0"/>
              <a:t>On average, the mites can survive in the environment for 24-36 hours, therefore, can be transmitted from clothing or bedding,</a:t>
            </a:r>
          </a:p>
          <a:p>
            <a:pPr marL="0" indent="0">
              <a:buNone/>
            </a:pPr>
            <a:endParaRPr lang="en-GB" dirty="0"/>
          </a:p>
          <a:p>
            <a:r>
              <a:rPr lang="en-GB" dirty="0"/>
              <a:t>Crusted (Norwegian) scabies (highly contagious due to the large number of mites)</a:t>
            </a:r>
          </a:p>
          <a:p>
            <a:pPr marL="0" indent="0">
              <a:buNone/>
            </a:pPr>
            <a:r>
              <a:rPr lang="en-GB" dirty="0"/>
              <a:t>The mites can survive in the environment for 7 days, therefore, can easily be transmitted from clothing, bedding, upholstery.</a:t>
            </a:r>
          </a:p>
          <a:p>
            <a:endParaRPr lang="en-GB" dirty="0"/>
          </a:p>
        </p:txBody>
      </p:sp>
      <p:sp>
        <p:nvSpPr>
          <p:cNvPr id="4" name="Text Placeholder 3">
            <a:extLst>
              <a:ext uri="{FF2B5EF4-FFF2-40B4-BE49-F238E27FC236}">
                <a16:creationId xmlns="" xmlns:a16="http://schemas.microsoft.com/office/drawing/2014/main" id="{F3B5874F-3E4C-4C93-8124-3F2C107E3F7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137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7B7CD-85CC-46A4-ABA5-F1BAF62B93CA}"/>
              </a:ext>
            </a:extLst>
          </p:cNvPr>
          <p:cNvSpPr>
            <a:spLocks noGrp="1"/>
          </p:cNvSpPr>
          <p:nvPr>
            <p:ph type="title"/>
          </p:nvPr>
        </p:nvSpPr>
        <p:spPr/>
        <p:txBody>
          <a:bodyPr/>
          <a:lstStyle/>
          <a:p>
            <a:r>
              <a:rPr lang="en-GB" dirty="0"/>
              <a:t>Diagnosis</a:t>
            </a:r>
          </a:p>
        </p:txBody>
      </p:sp>
      <p:sp>
        <p:nvSpPr>
          <p:cNvPr id="3" name="Text Placeholder 2">
            <a:extLst>
              <a:ext uri="{FF2B5EF4-FFF2-40B4-BE49-F238E27FC236}">
                <a16:creationId xmlns="" xmlns:a16="http://schemas.microsoft.com/office/drawing/2014/main" id="{F2315E4B-0CA0-4E6A-8203-20989FE18ED1}"/>
              </a:ext>
            </a:extLst>
          </p:cNvPr>
          <p:cNvSpPr>
            <a:spLocks noGrp="1"/>
          </p:cNvSpPr>
          <p:nvPr>
            <p:ph type="body" idx="1"/>
          </p:nvPr>
        </p:nvSpPr>
        <p:spPr/>
        <p:txBody>
          <a:bodyPr/>
          <a:lstStyle/>
          <a:p>
            <a:pPr marL="0" indent="0">
              <a:buNone/>
            </a:pPr>
            <a:r>
              <a:rPr lang="en-GB" dirty="0"/>
              <a:t>Diagnosis of scabies is usually made from the history and examination of the affected person, in addition to the history of their close contacts.</a:t>
            </a:r>
          </a:p>
          <a:p>
            <a:pPr marL="0" indent="0">
              <a:buNone/>
            </a:pPr>
            <a:r>
              <a:rPr lang="en-GB" dirty="0"/>
              <a:t>Misdiagnosis is common because of its similarity to other itching skin disorders, such as contact dermatitis, insect bites, and psoriasis.</a:t>
            </a:r>
          </a:p>
          <a:p>
            <a:r>
              <a:rPr lang="en-GB" dirty="0"/>
              <a:t>Classical scabies</a:t>
            </a:r>
          </a:p>
          <a:p>
            <a:pPr marL="0" indent="0">
              <a:buNone/>
            </a:pPr>
            <a:r>
              <a:rPr lang="en-GB" dirty="0"/>
              <a:t>Diagnosis should be confirmed by a GP or Dermatologist.</a:t>
            </a:r>
          </a:p>
          <a:p>
            <a:r>
              <a:rPr lang="en-GB" dirty="0"/>
              <a:t>Crusted (Norwegian) scabies</a:t>
            </a:r>
          </a:p>
          <a:p>
            <a:pPr marL="0" indent="0">
              <a:buNone/>
            </a:pPr>
            <a:r>
              <a:rPr lang="en-GB" dirty="0"/>
              <a:t>A diagnosis by a Dermatologist is essential as it is highly contagious, it usually presents itself in the form of ‘crusted lesions’ which are found mainly around the wrist areas, but can also affect other parts of the body. A rash is usually found covering the body which appears crusted, but may not be itchy.</a:t>
            </a:r>
          </a:p>
          <a:p>
            <a:pPr marL="0" indent="0">
              <a:buNone/>
            </a:pPr>
            <a:r>
              <a:rPr lang="en-GB" dirty="0"/>
              <a:t>Thousands or millions of mites can be present and are capable of disseminating into the immediate environment due to the shedding of skin from the crusted lesions, surviving for a day or two in warm conditions.</a:t>
            </a:r>
          </a:p>
        </p:txBody>
      </p:sp>
      <p:sp>
        <p:nvSpPr>
          <p:cNvPr id="4" name="Text Placeholder 3">
            <a:extLst>
              <a:ext uri="{FF2B5EF4-FFF2-40B4-BE49-F238E27FC236}">
                <a16:creationId xmlns="" xmlns:a16="http://schemas.microsoft.com/office/drawing/2014/main" id="{B30A27F6-00A8-468C-BD73-3DB874C17B8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231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D6D8D1-5DDE-4BC7-8732-E409E51A3158}"/>
              </a:ext>
            </a:extLst>
          </p:cNvPr>
          <p:cNvSpPr>
            <a:spLocks noGrp="1"/>
          </p:cNvSpPr>
          <p:nvPr>
            <p:ph type="title"/>
          </p:nvPr>
        </p:nvSpPr>
        <p:spPr/>
        <p:txBody>
          <a:bodyPr/>
          <a:lstStyle/>
          <a:p>
            <a:r>
              <a:rPr lang="en-GB" dirty="0"/>
              <a:t>Topical preparations for treatment </a:t>
            </a:r>
          </a:p>
        </p:txBody>
      </p:sp>
      <p:sp>
        <p:nvSpPr>
          <p:cNvPr id="3" name="Text Placeholder 2">
            <a:extLst>
              <a:ext uri="{FF2B5EF4-FFF2-40B4-BE49-F238E27FC236}">
                <a16:creationId xmlns="" xmlns:a16="http://schemas.microsoft.com/office/drawing/2014/main" id="{EB214240-D5A3-4BBB-8382-49B016F02033}"/>
              </a:ext>
            </a:extLst>
          </p:cNvPr>
          <p:cNvSpPr>
            <a:spLocks noGrp="1"/>
          </p:cNvSpPr>
          <p:nvPr>
            <p:ph type="body" idx="1"/>
          </p:nvPr>
        </p:nvSpPr>
        <p:spPr/>
        <p:txBody>
          <a:bodyPr/>
          <a:lstStyle/>
          <a:p>
            <a:pPr marL="0" indent="0">
              <a:buNone/>
            </a:pPr>
            <a:endParaRPr lang="en-GB" dirty="0"/>
          </a:p>
          <a:p>
            <a:pPr marL="0" indent="0">
              <a:buNone/>
            </a:pPr>
            <a:r>
              <a:rPr lang="en-GB" dirty="0"/>
              <a:t>Treatment is in the form of a lotion or cream that is available on prescription or from a pharmacy:</a:t>
            </a:r>
          </a:p>
          <a:p>
            <a:pPr marL="0" indent="0">
              <a:buNone/>
            </a:pPr>
            <a:r>
              <a:rPr lang="en-GB" dirty="0"/>
              <a:t>Adults usually need 2-3 x 30 g tubes for 1 treatment application (treating</a:t>
            </a:r>
          </a:p>
          <a:p>
            <a:pPr marL="0" indent="0">
              <a:buNone/>
            </a:pPr>
            <a:r>
              <a:rPr lang="en-GB" dirty="0"/>
              <a:t>those without symptoms) and 4-6 tubes for 2 treatment applications</a:t>
            </a:r>
          </a:p>
          <a:p>
            <a:pPr marL="0" indent="0">
              <a:buNone/>
            </a:pPr>
            <a:r>
              <a:rPr lang="en-GB" dirty="0"/>
              <a:t>(treating those with symptoms). Insufficient lotion is a contributory</a:t>
            </a:r>
          </a:p>
          <a:p>
            <a:pPr marL="0" indent="0">
              <a:buNone/>
            </a:pPr>
            <a:r>
              <a:rPr lang="en-GB" dirty="0"/>
              <a:t>factor to treatment failure.</a:t>
            </a:r>
          </a:p>
          <a:p>
            <a:pPr marL="0" indent="0">
              <a:buNone/>
            </a:pPr>
            <a:r>
              <a:rPr lang="en-GB" dirty="0" err="1"/>
              <a:t>Lyclear</a:t>
            </a:r>
            <a:r>
              <a:rPr lang="en-GB" dirty="0"/>
              <a:t> Dermal Cream (permethrin 5%): Low toxicity. 8 hour treatment</a:t>
            </a:r>
          </a:p>
          <a:p>
            <a:pPr marL="0" indent="0">
              <a:buNone/>
            </a:pPr>
            <a:r>
              <a:rPr lang="en-GB" dirty="0" err="1"/>
              <a:t>Derbac</a:t>
            </a:r>
            <a:r>
              <a:rPr lang="en-GB" dirty="0"/>
              <a:t> – M (malathion): 24 hour treatment</a:t>
            </a:r>
          </a:p>
          <a:p>
            <a:pPr marL="0" indent="0">
              <a:buNone/>
            </a:pPr>
            <a:endParaRPr lang="en-GB" dirty="0"/>
          </a:p>
        </p:txBody>
      </p:sp>
      <p:sp>
        <p:nvSpPr>
          <p:cNvPr id="4" name="Text Placeholder 3">
            <a:extLst>
              <a:ext uri="{FF2B5EF4-FFF2-40B4-BE49-F238E27FC236}">
                <a16:creationId xmlns="" xmlns:a16="http://schemas.microsoft.com/office/drawing/2014/main" id="{961E0E8E-9F13-4BFD-9143-951496919C2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03943383"/>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TotalTime>
  <Words>1728</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Office Theme</vt:lpstr>
      <vt:lpstr>Bordikar College Of Pharmacy Selu    Name : Syed Sohel Syed Akbar Subject : Scabies Disease    </vt:lpstr>
      <vt:lpstr>Introduction Forms Infections Transmission  Diagnosis Topical treatment Management and Treatment Outbreak General information Environmental Cleaning Treatment failure Management of failure Referral or transfer References     </vt:lpstr>
      <vt:lpstr>Introduction  </vt:lpstr>
      <vt:lpstr>Forms </vt:lpstr>
      <vt:lpstr>Infections </vt:lpstr>
      <vt:lpstr>Transmission</vt:lpstr>
      <vt:lpstr>Cont…</vt:lpstr>
      <vt:lpstr>Diagnosis</vt:lpstr>
      <vt:lpstr>Topical preparations for treatment </vt:lpstr>
      <vt:lpstr>Management and Treatment</vt:lpstr>
      <vt:lpstr>Treatment in an outbreak situation</vt:lpstr>
      <vt:lpstr>General Information </vt:lpstr>
      <vt:lpstr>Environmental Cleaning</vt:lpstr>
      <vt:lpstr>Suspected Treatment Failure</vt:lpstr>
      <vt:lpstr>Management of treatment failure </vt:lpstr>
      <vt:lpstr>Referral or transfer to another health or social care provider</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Microsoft account</cp:lastModifiedBy>
  <cp:revision>67</cp:revision>
  <dcterms:created xsi:type="dcterms:W3CDTF">2021-04-23T12:44:38Z</dcterms:created>
  <dcterms:modified xsi:type="dcterms:W3CDTF">2025-03-20T06:37:13Z</dcterms:modified>
</cp:coreProperties>
</file>